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453" r:id="rId3"/>
    <p:sldId id="266" r:id="rId4"/>
    <p:sldId id="454" r:id="rId5"/>
    <p:sldId id="455" r:id="rId6"/>
    <p:sldId id="462" r:id="rId7"/>
    <p:sldId id="463" r:id="rId8"/>
    <p:sldId id="456" r:id="rId9"/>
    <p:sldId id="466" r:id="rId10"/>
    <p:sldId id="457" r:id="rId11"/>
    <p:sldId id="459" r:id="rId12"/>
    <p:sldId id="464" r:id="rId13"/>
    <p:sldId id="460" r:id="rId14"/>
    <p:sldId id="461" r:id="rId15"/>
    <p:sldId id="263" r:id="rId16"/>
    <p:sldId id="265" r:id="rId17"/>
    <p:sldId id="482" r:id="rId18"/>
    <p:sldId id="467" r:id="rId19"/>
    <p:sldId id="484" r:id="rId20"/>
    <p:sldId id="468" r:id="rId21"/>
    <p:sldId id="469" r:id="rId22"/>
    <p:sldId id="470" r:id="rId23"/>
    <p:sldId id="471" r:id="rId24"/>
    <p:sldId id="465" r:id="rId25"/>
    <p:sldId id="472" r:id="rId26"/>
    <p:sldId id="473" r:id="rId27"/>
    <p:sldId id="474" r:id="rId28"/>
    <p:sldId id="476" r:id="rId29"/>
    <p:sldId id="475" r:id="rId30"/>
    <p:sldId id="477" r:id="rId31"/>
    <p:sldId id="478" r:id="rId32"/>
    <p:sldId id="483" r:id="rId33"/>
    <p:sldId id="479" r:id="rId34"/>
    <p:sldId id="480" r:id="rId35"/>
    <p:sldId id="481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72" autoAdjust="0"/>
    <p:restoredTop sz="83401"/>
  </p:normalViewPr>
  <p:slideViewPr>
    <p:cSldViewPr>
      <p:cViewPr varScale="1">
        <p:scale>
          <a:sx n="82" d="100"/>
          <a:sy n="82" d="100"/>
        </p:scale>
        <p:origin x="184" y="1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tation_(gait)" TargetMode="External"/><Relationship Id="rId3" Type="http://schemas.openxmlformats.org/officeDocument/2006/relationships/hyperlink" Target="https://en.wikipedia.org/wiki/Plankton" TargetMode="External"/><Relationship Id="rId7" Type="http://schemas.openxmlformats.org/officeDocument/2006/relationships/hyperlink" Target="https://en.wikipedia.org/wiki/Water_flea" TargetMode="External"/><Relationship Id="rId12" Type="http://schemas.openxmlformats.org/officeDocument/2006/relationships/hyperlink" Target="https://en.wikipedia.org/wiki/Fresh_water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docera" TargetMode="External"/><Relationship Id="rId11" Type="http://schemas.openxmlformats.org/officeDocument/2006/relationships/hyperlink" Target="https://en.wikipedia.org/wiki/Swamp" TargetMode="External"/><Relationship Id="rId5" Type="http://schemas.openxmlformats.org/officeDocument/2006/relationships/hyperlink" Target="https://en.wikipedia.org/wiki/Order_(biology)" TargetMode="External"/><Relationship Id="rId10" Type="http://schemas.openxmlformats.org/officeDocument/2006/relationships/hyperlink" Target="https://en.wikipedia.org/wiki/Acid" TargetMode="External"/><Relationship Id="rId4" Type="http://schemas.openxmlformats.org/officeDocument/2006/relationships/hyperlink" Target="https://en.wikipedia.org/wiki/Crustacean" TargetMode="External"/><Relationship Id="rId9" Type="http://schemas.openxmlformats.org/officeDocument/2006/relationships/hyperlink" Target="https://en.wikipedia.org/wiki/Flea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genus of small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lankton"/>
              </a:rPr>
              <a:t>planktonic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ustacean"/>
              </a:rPr>
              <a:t>crustaceans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0.2–5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millimetres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(0.01–0.20 in) in length.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members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der (biology)"/>
              </a:rPr>
              <a:t>order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ladocera"/>
              </a:rPr>
              <a:t>Cladocera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one of the several small aquatic crustaceans commonly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ter flea"/>
              </a:rPr>
              <a:t>water 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altation (gait)"/>
              </a:rPr>
              <a:t>saltatory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swimming style resembles the movements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lea"/>
              </a:rPr>
              <a:t>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live in various aquatic environments ranging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cid"/>
              </a:rPr>
              <a:t>acidic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Swamp"/>
              </a:rPr>
              <a:t>swamps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resh water"/>
              </a:rPr>
              <a:t>freshwater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lakes and ponds.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17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3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6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Bonferroni_correction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Calculate number of pairwise comparisons: </a:t>
            </a:r>
          </a:p>
          <a:p>
            <a:r>
              <a:rPr lang="en-US" dirty="0"/>
              <a:t>https://</a:t>
            </a:r>
            <a:r>
              <a:rPr lang="en-US" dirty="0" err="1"/>
              <a:t>psych.unl.edu</a:t>
            </a:r>
            <a:r>
              <a:rPr lang="en-US" dirty="0"/>
              <a:t>/</a:t>
            </a:r>
            <a:r>
              <a:rPr lang="en-US" dirty="0" err="1"/>
              <a:t>psycrs</a:t>
            </a:r>
            <a:r>
              <a:rPr lang="en-US" dirty="0"/>
              <a:t>/</a:t>
            </a:r>
            <a:r>
              <a:rPr lang="en-US" dirty="0" err="1"/>
              <a:t>handcomp</a:t>
            </a:r>
            <a:r>
              <a:rPr lang="en-US" dirty="0"/>
              <a:t>/</a:t>
            </a:r>
            <a:r>
              <a:rPr lang="en-US" dirty="0" err="1"/>
              <a:t>hclsdhsd.pdf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9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4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3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32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2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6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60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Regression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108-118;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() 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overall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Testing the Null Hypothesis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E12EC-D0E4-F141-A674-001F93ABE91B}"/>
              </a:ext>
            </a:extLst>
          </p:cNvPr>
          <p:cNvSpPr txBox="1"/>
          <p:nvPr/>
        </p:nvSpPr>
        <p:spPr>
          <a:xfrm>
            <a:off x="1524000" y="5638800"/>
            <a:ext cx="6781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Visually, it appears as though the fit regression model has lower overall ‘error’ (sum of [squared] residuals); fits better than null model.</a:t>
            </a:r>
          </a:p>
          <a:p>
            <a:r>
              <a:rPr lang="en-US" dirty="0">
                <a:solidFill>
                  <a:srgbClr val="0432FF"/>
                </a:solidFill>
              </a:rPr>
              <a:t>Visual evidence to reject null hypothesis; accept alternative.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67330-E740-2C4B-BEA1-589905532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920811"/>
            <a:ext cx="6184900" cy="46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() 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734865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Another Example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significant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118-128 </a:t>
            </a:r>
          </a:p>
        </p:txBody>
      </p:sp>
    </p:spTree>
    <p:extLst>
      <p:ext uri="{BB962C8B-B14F-4D97-AF65-F5344CB8AC3E}">
        <p14:creationId xmlns:p14="http://schemas.microsoft.com/office/powerpoint/2010/main" val="2367257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066-7D42-9341-A682-3F4825D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310-89E0-6144-A2C1-B029307A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regression, but predictor variable (x-axis) is categorical rather than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daphnia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Daphniagrowth.csv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(daphnia)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4F53-C0E6-0546-87E0-01746E942437}"/>
              </a:ext>
            </a:extLst>
          </p:cNvPr>
          <p:cNvSpPr txBox="1"/>
          <p:nvPr/>
        </p:nvSpPr>
        <p:spPr>
          <a:xfrm>
            <a:off x="304800" y="4343400"/>
            <a:ext cx="7835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 40</a:t>
            </a:r>
          </a:p>
          <a:p>
            <a:r>
              <a:rPr lang="en-US" dirty="0"/>
              <a:t>Variables: 3</a:t>
            </a:r>
          </a:p>
          <a:p>
            <a:r>
              <a:rPr lang="en-US" dirty="0"/>
              <a:t>$ parasite    &lt;</a:t>
            </a:r>
            <a:r>
              <a:rPr lang="en-US" dirty="0" err="1"/>
              <a:t>fct</a:t>
            </a:r>
            <a:r>
              <a:rPr lang="en-US" dirty="0"/>
              <a:t>&gt; control, control, control, control, control, control, control, Met...</a:t>
            </a:r>
          </a:p>
          <a:p>
            <a:r>
              <a:rPr lang="en-US" dirty="0"/>
              <a:t>$ rep         &lt;</a:t>
            </a:r>
            <a:r>
              <a:rPr lang="en-US" dirty="0" err="1"/>
              <a:t>int</a:t>
            </a:r>
            <a:r>
              <a:rPr lang="en-US" dirty="0"/>
              <a:t>&gt; 1, 2, 3, 4, 5, 6, 7, 8, 9, 10, 1, 2, 3, 4, 5, 6, 7, 8, 9, 10, 1, 2, 3, 4, 5,...</a:t>
            </a:r>
          </a:p>
          <a:p>
            <a:r>
              <a:rPr lang="en-US" dirty="0"/>
              <a:t>$ </a:t>
            </a:r>
            <a:r>
              <a:rPr lang="en-US" dirty="0" err="1"/>
              <a:t>growth.rate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 1.0747092, 1.2659016, 1.3151563, 1.0757519, 1.1967619,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73D9-2BF8-1A49-B848-4948BAE5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08" y="2057400"/>
            <a:ext cx="2131677" cy="24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37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80B8-9ECA-8540-9AAB-1121F00A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Daphnia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0CF67-F04A-AC42-9604-AC0085EF6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question we are asking focuses on water flea growth rates and has two parts.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First, we are asking generally whether parasites alter growth rates. (</a:t>
            </a:r>
            <a:r>
              <a:rPr lang="en-US" dirty="0">
                <a:solidFill>
                  <a:srgbClr val="0432FF"/>
                </a:solidFill>
              </a:rPr>
              <a:t>differences overall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Second, because it is a well-replicated and designed experiment, we can also ask whether each of three parasites reduces growth, compared with</a:t>
            </a:r>
          </a:p>
          <a:p>
            <a:pPr marL="0" indent="0">
              <a:buNone/>
            </a:pPr>
            <a:r>
              <a:rPr lang="en-US" dirty="0"/>
              <a:t>a control, no parasite treatment. (</a:t>
            </a:r>
            <a:r>
              <a:rPr lang="en-US" dirty="0">
                <a:solidFill>
                  <a:srgbClr val="0432FF"/>
                </a:solidFill>
              </a:rPr>
              <a:t>pairwise differences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51CD8-61CB-5749-A47E-F73B8CA3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76200"/>
            <a:ext cx="120219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59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These models share a common framework for estimation (least squares) and a common set of assumptions, centered around the idea of normally distributed residuals.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99B-D397-4243-AC0D-25A7E974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F01B-EF56-F542-B28E-DDB36895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(daphnia,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parasite,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geom_boxplot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X-axis is a mess, so flip</a:t>
            </a:r>
          </a:p>
          <a:p>
            <a:pPr marL="0" indent="0">
              <a:buNone/>
            </a:pPr>
            <a:r>
              <a:rPr lang="en-US" dirty="0"/>
              <a:t>the axes. Append gglot2</a:t>
            </a:r>
          </a:p>
          <a:p>
            <a:pPr marL="0" indent="0">
              <a:buNone/>
            </a:pPr>
            <a:r>
              <a:rPr lang="en-US" dirty="0"/>
              <a:t>statement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coord_flip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52D8-0019-EB43-BA8C-304186EC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0876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9D9-6BE1-904C-9E51-ADCEF8F6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Considerable variation among groups</a:t>
            </a:r>
          </a:p>
          <a:p>
            <a:r>
              <a:rPr lang="en-US" sz="2400" dirty="0"/>
              <a:t>Control group has highest growth rate (1.2 mm/day); all others cause inhibition of growth</a:t>
            </a:r>
          </a:p>
          <a:p>
            <a:r>
              <a:rPr lang="en-US" sz="2400" dirty="0"/>
              <a:t>We can see that there is likely to be a parasite treatment </a:t>
            </a:r>
            <a:r>
              <a:rPr lang="en-US" sz="2400" dirty="0">
                <a:solidFill>
                  <a:srgbClr val="0432FF"/>
                </a:solidFill>
              </a:rPr>
              <a:t>effect overall </a:t>
            </a:r>
            <a:r>
              <a:rPr lang="en-US" sz="2400" dirty="0"/>
              <a:t>(question 1), and an </a:t>
            </a:r>
            <a:r>
              <a:rPr lang="en-US" sz="2400" dirty="0">
                <a:solidFill>
                  <a:srgbClr val="0432FF"/>
                </a:solidFill>
              </a:rPr>
              <a:t>ordering</a:t>
            </a:r>
            <a:r>
              <a:rPr lang="en-US" sz="2400" dirty="0"/>
              <a:t> in the growth rates, with parasites generally driving down the growth rate, and </a:t>
            </a:r>
            <a:r>
              <a:rPr lang="en-US" sz="2400" i="1" dirty="0"/>
              <a:t>P. </a:t>
            </a:r>
            <a:r>
              <a:rPr lang="en-US" sz="2400" i="1" dirty="0" err="1"/>
              <a:t>ramosa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M. </a:t>
            </a:r>
            <a:r>
              <a:rPr lang="en-US" sz="2400" i="1" dirty="0" err="1"/>
              <a:t>bicuspidata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P. </a:t>
            </a:r>
            <a:r>
              <a:rPr lang="en-US" sz="2400" i="1" dirty="0" err="1"/>
              <a:t>perplexa</a:t>
            </a:r>
            <a:r>
              <a:rPr lang="en-US" sz="2400" i="1" dirty="0"/>
              <a:t> </a:t>
            </a:r>
            <a:r>
              <a:rPr lang="en-US" sz="2400" dirty="0"/>
              <a:t>(question 2)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AFDC7-A074-8745-9E41-6913779E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248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9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FF7E-26BD-0742-899D-90831543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Construct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B4A6-696B-9A47-90F3-AE8F8B2B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model_grow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 ~ parasite,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	daphnia)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diagnostics looks OK.</a:t>
            </a:r>
          </a:p>
          <a:p>
            <a:pPr marL="0" indent="0">
              <a:buNone/>
            </a:pPr>
            <a:r>
              <a:rPr lang="en-US" dirty="0"/>
              <a:t>(takes a little practice to see)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E2-800F-D043-A194-A79A7F4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09648"/>
            <a:ext cx="3708400" cy="370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B7D6F-1623-6543-A8F9-BD13463D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4114800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CB3-697B-A044-BAA8-E382F3C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FAE-0C81-D045-8826-B6619603B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output as regression (why?)</a:t>
            </a:r>
          </a:p>
          <a:p>
            <a:r>
              <a:rPr lang="en-US" dirty="0"/>
              <a:t>Evidence of that parasite treatment has produced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effect. Low P-value indicates little support for null hypothesis. What would statistical null hypothesis look like?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497D-9D87-244B-8FF8-91EAD0CB6EB0}"/>
              </a:ext>
            </a:extLst>
          </p:cNvPr>
          <p:cNvSpPr txBox="1"/>
          <p:nvPr/>
        </p:nvSpPr>
        <p:spPr>
          <a:xfrm>
            <a:off x="1219200" y="18288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042470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Null Hypothesis in ANOVA:</a:t>
            </a:r>
            <a:br>
              <a:rPr lang="en-US" dirty="0"/>
            </a:br>
            <a:r>
              <a:rPr lang="en-US" sz="2700" dirty="0"/>
              <a:t>all the groups come from populations </a:t>
            </a:r>
            <a:br>
              <a:rPr lang="en-US" sz="2700" dirty="0"/>
            </a:br>
            <a:r>
              <a:rPr lang="en-US" sz="27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375954"/>
            <a:ext cx="4417661" cy="44088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E965E1-257B-4F40-87A3-5E4AE0C7F8D0}"/>
              </a:ext>
            </a:extLst>
          </p:cNvPr>
          <p:cNvSpPr txBox="1"/>
          <p:nvPr/>
        </p:nvSpPr>
        <p:spPr>
          <a:xfrm>
            <a:off x="609600" y="6096000"/>
            <a:ext cx="501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has 3 groups rather than 4, but whatever…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7A362-F5B0-AF41-A859-F56133D020D6}"/>
              </a:ext>
            </a:extLst>
          </p:cNvPr>
          <p:cNvSpPr txBox="1"/>
          <p:nvPr/>
        </p:nvSpPr>
        <p:spPr>
          <a:xfrm>
            <a:off x="685800" y="194683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67A0F-C1EE-244E-B6EF-865E4CAC57DC}"/>
              </a:ext>
            </a:extLst>
          </p:cNvPr>
          <p:cNvSpPr txBox="1"/>
          <p:nvPr/>
        </p:nvSpPr>
        <p:spPr>
          <a:xfrm>
            <a:off x="5015999" y="1946830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4C226D-0BB7-3D4F-9F48-2DB5E1927011}"/>
              </a:ext>
            </a:extLst>
          </p:cNvPr>
          <p:cNvCxnSpPr/>
          <p:nvPr/>
        </p:nvCxnSpPr>
        <p:spPr>
          <a:xfrm>
            <a:off x="50292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6B09-3232-1A4E-8267-F0BF2C34B246}"/>
              </a:ext>
            </a:extLst>
          </p:cNvPr>
          <p:cNvCxnSpPr/>
          <p:nvPr/>
        </p:nvCxnSpPr>
        <p:spPr>
          <a:xfrm>
            <a:off x="7620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3C8F-F931-BA4D-99F4-6C9BEDB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/>
              <a:t>F-statistic is the ratio of the between-group variance to the within-group variance.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432FF"/>
                </a:solidFill>
              </a:rPr>
              <a:t>1.04/0.03 = 32.3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32 times more variation between groups than within </a:t>
            </a:r>
          </a:p>
          <a:p>
            <a:r>
              <a:rPr lang="en-US" dirty="0"/>
              <a:t>As the former is large relative to the latter, this produces a large </a:t>
            </a:r>
            <a:r>
              <a:rPr lang="en-US" b="1" dirty="0"/>
              <a:t>F</a:t>
            </a:r>
            <a:r>
              <a:rPr lang="en-US" dirty="0"/>
              <a:t>-value, and thus a small </a:t>
            </a:r>
            <a:r>
              <a:rPr lang="en-US" b="1" dirty="0"/>
              <a:t>p</a:t>
            </a:r>
            <a:r>
              <a:rPr lang="en-US" dirty="0"/>
              <a:t>-value that allows us to reject the null hypothesis that there are no </a:t>
            </a:r>
            <a:r>
              <a:rPr lang="en-US" dirty="0">
                <a:solidFill>
                  <a:srgbClr val="0432FF"/>
                </a:solidFill>
              </a:rPr>
              <a:t>overall differences </a:t>
            </a:r>
            <a:r>
              <a:rPr lang="en-US" dirty="0"/>
              <a:t>among treatments.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76B-E8F4-6749-A39B-E6910A3EBCBF}"/>
              </a:ext>
            </a:extLst>
          </p:cNvPr>
          <p:cNvSpPr txBox="1"/>
          <p:nvPr/>
        </p:nvSpPr>
        <p:spPr>
          <a:xfrm>
            <a:off x="1524000" y="2286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42729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762000"/>
            <a:ext cx="8229600" cy="5608638"/>
          </a:xfrm>
        </p:spPr>
        <p:txBody>
          <a:bodyPr/>
          <a:lstStyle/>
          <a:p>
            <a:r>
              <a:rPr lang="en-US" dirty="0"/>
              <a:t>After considering overall differences </a:t>
            </a:r>
            <a:r>
              <a:rPr lang="en-US" u="sng" dirty="0"/>
              <a:t>among</a:t>
            </a:r>
            <a:r>
              <a:rPr lang="en-US" dirty="0"/>
              <a:t> groups, are there then </a:t>
            </a:r>
            <a:r>
              <a:rPr lang="en-US" dirty="0">
                <a:solidFill>
                  <a:srgbClr val="0432FF"/>
                </a:solidFill>
              </a:rPr>
              <a:t>pairwise differences </a:t>
            </a:r>
            <a:r>
              <a:rPr lang="en-US" u="sng" dirty="0">
                <a:solidFill>
                  <a:srgbClr val="0432FF"/>
                </a:solidFill>
              </a:rPr>
              <a:t>between</a:t>
            </a:r>
            <a:r>
              <a:rPr lang="en-US" dirty="0">
                <a:solidFill>
                  <a:srgbClr val="0432FF"/>
                </a:solidFill>
              </a:rPr>
              <a:t> groups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066800" y="2115880"/>
            <a:ext cx="784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Call:</a:t>
            </a:r>
          </a:p>
          <a:p>
            <a:r>
              <a:rPr lang="en-US" sz="1600" dirty="0" err="1"/>
              <a:t>lm</a:t>
            </a:r>
            <a:r>
              <a:rPr lang="en-US" sz="1600" dirty="0"/>
              <a:t>(formula = </a:t>
            </a:r>
            <a:r>
              <a:rPr lang="en-US" sz="1600" dirty="0" err="1"/>
              <a:t>growth.rate</a:t>
            </a:r>
            <a:r>
              <a:rPr lang="en-US" sz="1600" dirty="0"/>
              <a:t> ~ parasite, data = daphnia)</a:t>
            </a:r>
          </a:p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Median       3Q      Max </a:t>
            </a:r>
          </a:p>
          <a:p>
            <a:r>
              <a:rPr lang="en-US" sz="1600" dirty="0"/>
              <a:t>-0.41930 -0.09696  0.01408  0.12267  0.31790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038600" y="43434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1AD03-B810-724D-B6D4-67EB48312D94}"/>
              </a:ext>
            </a:extLst>
          </p:cNvPr>
          <p:cNvCxnSpPr>
            <a:cxnSpLocks/>
          </p:cNvCxnSpPr>
          <p:nvPr/>
        </p:nvCxnSpPr>
        <p:spPr>
          <a:xfrm flipV="1">
            <a:off x="4876800" y="2686109"/>
            <a:ext cx="1676400" cy="165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264CD-6231-1349-948C-46DD3A753B46}"/>
              </a:ext>
            </a:extLst>
          </p:cNvPr>
          <p:cNvSpPr txBox="1"/>
          <p:nvPr/>
        </p:nvSpPr>
        <p:spPr>
          <a:xfrm>
            <a:off x="5562600" y="1824335"/>
            <a:ext cx="3505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the control group.</a:t>
            </a:r>
          </a:p>
          <a:p>
            <a:r>
              <a:rPr lang="en-US" dirty="0">
                <a:solidFill>
                  <a:srgbClr val="FF0000"/>
                </a:solidFill>
              </a:rPr>
              <a:t>‘control’ is first alphabetically</a:t>
            </a:r>
          </a:p>
          <a:p>
            <a:r>
              <a:rPr lang="en-US" sz="1400" dirty="0"/>
              <a:t>control</a:t>
            </a:r>
            <a:r>
              <a:rPr lang="en-US" sz="1400" b="1" dirty="0"/>
              <a:t>&lt;</a:t>
            </a:r>
            <a:r>
              <a:rPr lang="en-US" sz="1400" dirty="0"/>
              <a:t>M. </a:t>
            </a:r>
            <a:r>
              <a:rPr lang="en-US" sz="1400" dirty="0" err="1"/>
              <a:t>bicuspidata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perplexa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ramosa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341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3886200"/>
            <a:ext cx="8229600" cy="2819400"/>
          </a:xfrm>
        </p:spPr>
        <p:txBody>
          <a:bodyPr>
            <a:noAutofit/>
          </a:bodyPr>
          <a:lstStyle/>
          <a:p>
            <a:r>
              <a:rPr lang="en-US" sz="2200" dirty="0"/>
              <a:t>In an ANOVA, we can assume that the word ‘(Intercept)’ represents the first level of the </a:t>
            </a:r>
            <a:r>
              <a:rPr lang="en-US" sz="2200" dirty="0">
                <a:solidFill>
                  <a:srgbClr val="FF0000"/>
                </a:solidFill>
              </a:rPr>
              <a:t>alphabetically ordered treatment levels</a:t>
            </a:r>
            <a:r>
              <a:rPr lang="en-US" sz="2200" dirty="0"/>
              <a:t>.</a:t>
            </a:r>
          </a:p>
          <a:p>
            <a:r>
              <a:rPr lang="en-US" sz="2200" dirty="0"/>
              <a:t>Treatment contrasts report </a:t>
            </a:r>
            <a:r>
              <a:rPr lang="en-US" sz="2200" b="1" dirty="0">
                <a:solidFill>
                  <a:srgbClr val="0432FF"/>
                </a:solidFill>
              </a:rPr>
              <a:t>differences</a:t>
            </a:r>
            <a:r>
              <a:rPr lang="en-US" sz="2200" dirty="0">
                <a:solidFill>
                  <a:srgbClr val="0432FF"/>
                </a:solidFill>
              </a:rPr>
              <a:t> between the reference level </a:t>
            </a:r>
            <a:r>
              <a:rPr lang="en-US" sz="2200" dirty="0"/>
              <a:t>(in this case, the control) </a:t>
            </a:r>
            <a:r>
              <a:rPr lang="en-US" sz="2200" dirty="0">
                <a:solidFill>
                  <a:srgbClr val="0432FF"/>
                </a:solidFill>
              </a:rPr>
              <a:t>and the other levels </a:t>
            </a:r>
            <a:r>
              <a:rPr lang="en-US" sz="2200" dirty="0"/>
              <a:t>(not the means)</a:t>
            </a:r>
          </a:p>
          <a:p>
            <a:r>
              <a:rPr lang="en-US" sz="2200" dirty="0"/>
              <a:t>So, in the summary table, the numbers associated with each parasite are differences between growth rates associated with that parasite and the control. This is why they are all negative.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121228" y="763012"/>
            <a:ext cx="68035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114800" y="1323708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3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Recall 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&lt;-daphnia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307114" y="3352800"/>
            <a:ext cx="4608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calculate by hand how 1.21 (the control growth rate) minus the treatment contrast for a given parasite in the </a:t>
            </a:r>
            <a:r>
              <a:rPr lang="en-US" sz="2000" dirty="0">
                <a:solidFill>
                  <a:srgbClr val="C00000"/>
                </a:solidFill>
              </a:rPr>
              <a:t>summary</a:t>
            </a:r>
            <a:r>
              <a:rPr lang="en-US" sz="2000" dirty="0"/>
              <a:t>() gives you the mean growth rate for that parasite. </a:t>
            </a:r>
          </a:p>
          <a:p>
            <a:endParaRPr lang="en-US" sz="2000" dirty="0"/>
          </a:p>
          <a:p>
            <a:r>
              <a:rPr lang="en-US" sz="2000" dirty="0"/>
              <a:t>For example, using the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i="1" dirty="0"/>
              <a:t> </a:t>
            </a:r>
            <a:r>
              <a:rPr lang="en-US" sz="2000" dirty="0"/>
              <a:t>coefficient (see the summary table), we take 1.21 –0.73 = 0.48, which is the mean growth rate for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900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722-4F9A-2A47-AA03-96ABC678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-182562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2600" dirty="0"/>
                  <a:t>Treatment contrasts only tell you pairwise differences </a:t>
                </a:r>
                <a:r>
                  <a:rPr lang="en-US" sz="2600" dirty="0">
                    <a:solidFill>
                      <a:srgbClr val="0432FF"/>
                    </a:solidFill>
                  </a:rPr>
                  <a:t>relative to the control</a:t>
                </a:r>
                <a:r>
                  <a:rPr lang="en-US" sz="2600" dirty="0"/>
                  <a:t>, not pairwise </a:t>
                </a:r>
                <a:r>
                  <a:rPr lang="en-US" sz="2600" dirty="0">
                    <a:solidFill>
                      <a:srgbClr val="0432FF"/>
                    </a:solidFill>
                  </a:rPr>
                  <a:t>comparisons among all groups</a:t>
                </a:r>
                <a:r>
                  <a:rPr lang="en-US" sz="2600" dirty="0"/>
                  <a:t>.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Important because we might want to distinguish among groups (other than relative to control)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But doing a bunch of t-tests of pairwise comparisons increases our </a:t>
                </a:r>
                <a:r>
                  <a:rPr lang="en-US" sz="2600" dirty="0">
                    <a:solidFill>
                      <a:srgbClr val="FF0000"/>
                    </a:solidFill>
                  </a:rPr>
                  <a:t>family-wise error rate</a:t>
                </a:r>
                <a:r>
                  <a:rPr lang="en-US" sz="2600" dirty="0"/>
                  <a:t>, and alpha=0.05 is no longer the correct threshold for comparison. (Type 1 Error Rate where 1 of 20 comparisons erroneously reject null hypothesis)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Probability that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1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2 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3 </a:t>
                </a:r>
                <a:r>
                  <a:rPr lang="en-US" sz="2600" dirty="0"/>
                  <a:t>=</a:t>
                </a:r>
                <a:r>
                  <a:rPr lang="en-US" sz="2600" baseline="-25000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6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bar>
                  </m:oMath>
                </a14:m>
                <a:r>
                  <a:rPr lang="en-US" sz="2600" baseline="-25000" dirty="0"/>
                  <a:t> </a:t>
                </a:r>
                <a:r>
                  <a:rPr lang="en-US" sz="2600" dirty="0"/>
                  <a:t>is 0.95</a:t>
                </a:r>
                <a:r>
                  <a:rPr lang="en-US" sz="2600" baseline="30000" dirty="0"/>
                  <a:t>6</a:t>
                </a:r>
                <a:r>
                  <a:rPr lang="en-US" sz="2600" dirty="0"/>
                  <a:t> = 0.74; requires six t-tests to compare all combinations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Therefore the probability of incorrectly rejecting at least 1 of these is 0.26 (Type I Error)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  <a:blipFill>
                <a:blip r:embed="rId3"/>
                <a:stretch>
                  <a:fillRect l="-770" t="-2459" b="-9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EDC763-9DD2-5249-BF55-95A2EDA6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5306561"/>
            <a:ext cx="4696937" cy="14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GLM: Comparing Regression Coefficients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" name="Equation" r:id="rId5" imgW="990600" imgH="215900" progId="Equation.3">
                  <p:embed/>
                </p:oleObj>
              </mc:Choice>
              <mc:Fallback>
                <p:oleObj name="Equation" r:id="rId5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6C0B-276A-7A43-B3D6-C161875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581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8431-666A-5846-AA22-7096229F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Traditional “Bonferroni Correction” would adjust by taking the number of comparisons/alpha value to get new threshold alpha value. Way too conservative.</a:t>
            </a:r>
          </a:p>
          <a:p>
            <a:pPr lvl="1"/>
            <a:r>
              <a:rPr lang="en-US" dirty="0"/>
              <a:t>For 4 groups being compared = 6 possible comparisons; </a:t>
            </a:r>
            <a:r>
              <a:rPr lang="en-US" i="1" dirty="0"/>
              <a:t>k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-1)/2, where </a:t>
            </a:r>
            <a:r>
              <a:rPr lang="en-US" i="1" dirty="0"/>
              <a:t>k</a:t>
            </a:r>
            <a:r>
              <a:rPr lang="en-US" dirty="0"/>
              <a:t> is the number of groups</a:t>
            </a:r>
          </a:p>
          <a:p>
            <a:pPr lvl="1"/>
            <a:r>
              <a:rPr lang="en-US" dirty="0"/>
              <a:t>0.05/6 = </a:t>
            </a:r>
            <a:r>
              <a:rPr lang="en-US" dirty="0">
                <a:solidFill>
                  <a:srgbClr val="0432FF"/>
                </a:solidFill>
              </a:rPr>
              <a:t>0.0083 as new Bonferroni decision threshold</a:t>
            </a:r>
          </a:p>
          <a:p>
            <a:pPr lvl="1"/>
            <a:r>
              <a:rPr lang="en-US" dirty="0"/>
              <a:t>Only pairwise comparisons &lt;0.0083 would be considered significant.</a:t>
            </a:r>
          </a:p>
          <a:p>
            <a:r>
              <a:rPr lang="en-US" dirty="0"/>
              <a:t>There is an alternative method that is less rigid; </a:t>
            </a:r>
            <a:r>
              <a:rPr lang="en-US" dirty="0">
                <a:solidFill>
                  <a:srgbClr val="C00000"/>
                </a:solidFill>
              </a:rPr>
              <a:t>Tukey HSD</a:t>
            </a:r>
          </a:p>
          <a:p>
            <a:pPr lvl="1"/>
            <a:r>
              <a:rPr lang="en-US" dirty="0"/>
              <a:t>We will implement this via the </a:t>
            </a:r>
            <a:r>
              <a:rPr lang="en-US" dirty="0">
                <a:solidFill>
                  <a:srgbClr val="7030A0"/>
                </a:solidFill>
              </a:rPr>
              <a:t>emmeans package </a:t>
            </a:r>
            <a:r>
              <a:rPr lang="en-US" dirty="0"/>
              <a:t>(added advantage that this will be same commonly used comparison method for other more complicated GLMs)</a:t>
            </a:r>
          </a:p>
        </p:txBody>
      </p:sp>
    </p:spTree>
    <p:extLst>
      <p:ext uri="{BB962C8B-B14F-4D97-AF65-F5344CB8AC3E}">
        <p14:creationId xmlns:p14="http://schemas.microsoft.com/office/powerpoint/2010/main" val="2934222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emm_model_grow</a:t>
            </a:r>
            <a:r>
              <a:rPr lang="en-US" sz="2400" dirty="0"/>
              <a:t>&lt;- </a:t>
            </a:r>
            <a:r>
              <a:rPr lang="en-US" sz="2400" dirty="0">
                <a:solidFill>
                  <a:srgbClr val="C00000"/>
                </a:solidFill>
              </a:rPr>
              <a:t>emmeans</a:t>
            </a:r>
            <a:r>
              <a:rPr lang="en-US" sz="2400" dirty="0"/>
              <a:t>(</a:t>
            </a:r>
            <a:r>
              <a:rPr lang="en-US" sz="2400" dirty="0" err="1"/>
              <a:t>model_grow</a:t>
            </a:r>
            <a:r>
              <a:rPr lang="en-US" sz="2400" dirty="0"/>
              <a:t>, "parasite")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pairs(</a:t>
            </a:r>
            <a:r>
              <a:rPr lang="en-US" sz="2400" dirty="0" err="1"/>
              <a:t>emm_model_grow</a:t>
            </a:r>
            <a:r>
              <a:rPr lang="en-US" sz="2400" dirty="0"/>
              <a:t>)  </a:t>
            </a:r>
            <a:r>
              <a:rPr lang="en-US" sz="2400" dirty="0">
                <a:solidFill>
                  <a:srgbClr val="0432FF"/>
                </a:solidFill>
              </a:rPr>
              <a:t>#show me pairwise differences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65F34-B87E-AB4D-B6AB-A313004215F2}"/>
              </a:ext>
            </a:extLst>
          </p:cNvPr>
          <p:cNvSpPr txBox="1"/>
          <p:nvPr/>
        </p:nvSpPr>
        <p:spPr>
          <a:xfrm>
            <a:off x="107444" y="3048000"/>
            <a:ext cx="88841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contrast                                           			estimate         SE 	        </a:t>
            </a:r>
            <a:r>
              <a:rPr lang="en-US" sz="1600" dirty="0" err="1"/>
              <a:t>df</a:t>
            </a:r>
            <a:r>
              <a:rPr lang="en-US" sz="1600" dirty="0"/>
              <a:t>      </a:t>
            </a:r>
            <a:r>
              <a:rPr lang="en-US" sz="1600" dirty="0" err="1"/>
              <a:t>t.ratio</a:t>
            </a:r>
            <a:r>
              <a:rPr lang="en-US" sz="1600" dirty="0"/>
              <a:t>   </a:t>
            </a:r>
            <a:r>
              <a:rPr lang="en-US" sz="1600" dirty="0" err="1"/>
              <a:t>p.value</a:t>
            </a:r>
            <a:endParaRPr lang="en-US" sz="1600" dirty="0"/>
          </a:p>
          <a:p>
            <a:r>
              <a:rPr lang="en-US" sz="1600" dirty="0"/>
              <a:t> control -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      	0.4127547    0.08044585   36      5.131    0.0001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		0.1375537    0.08044585   36      1.710    0.3335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		0.7317058    0.08044585   36      9.096    &lt;.0001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-0.2752010    0.08044585   36     -3.421    0.0082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	0.3189511    0.08044585   36      3.965    0.0018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	0.5941521    0.08044585   36      7.386    &lt;.0001</a:t>
            </a:r>
          </a:p>
          <a:p>
            <a:endParaRPr lang="en-US" sz="1600" dirty="0"/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249B0-B56C-7F43-AE32-4B669C4176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13044" y="720299"/>
            <a:ext cx="578356" cy="80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90B9C-CCAC-A34F-8431-6186EF389B6C}"/>
              </a:ext>
            </a:extLst>
          </p:cNvPr>
          <p:cNvSpPr txBox="1"/>
          <p:nvPr/>
        </p:nvSpPr>
        <p:spPr>
          <a:xfrm>
            <a:off x="7391400" y="304800"/>
            <a:ext cx="16451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 all possible levels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1683897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plot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, comparisons = TRUE)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F49B6-555C-3342-A7CB-4616E47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6400800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375AF-DF87-9745-B5BA-788CA64BAA2C}"/>
              </a:ext>
            </a:extLst>
          </p:cNvPr>
          <p:cNvSpPr txBox="1"/>
          <p:nvPr/>
        </p:nvSpPr>
        <p:spPr>
          <a:xfrm>
            <a:off x="685800" y="4191000"/>
            <a:ext cx="7086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32FF"/>
                </a:solidFill>
              </a:rPr>
              <a:t>EM means </a:t>
            </a:r>
            <a:r>
              <a:rPr lang="en-US" sz="2400" dirty="0"/>
              <a:t>are not always equal to raw means.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are ‘adjusted’ based on other effects in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simple model with no effects other than growth ~group (no adjustment)</a:t>
            </a:r>
          </a:p>
        </p:txBody>
      </p:sp>
    </p:spTree>
    <p:extLst>
      <p:ext uri="{BB962C8B-B14F-4D97-AF65-F5344CB8AC3E}">
        <p14:creationId xmlns:p14="http://schemas.microsoft.com/office/powerpoint/2010/main" val="2632920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>
                <a:solidFill>
                  <a:srgbClr val="7030A0"/>
                </a:solidFill>
              </a:rPr>
              <a:t>multcomp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Provides a</a:t>
            </a:r>
            <a:r>
              <a:rPr lang="en-US" sz="2400" dirty="0">
                <a:solidFill>
                  <a:srgbClr val="C00000"/>
                </a:solidFill>
              </a:rPr>
              <a:t> C</a:t>
            </a:r>
            <a:r>
              <a:rPr lang="en-US" sz="2400" dirty="0"/>
              <a:t>onnecting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etters 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ifferences report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multcomp</a:t>
            </a:r>
            <a:r>
              <a:rPr lang="en-US" sz="2400" dirty="0"/>
              <a:t>::</a:t>
            </a:r>
            <a:r>
              <a:rPr lang="en-US" sz="2400" dirty="0" err="1"/>
              <a:t>cld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Visual aid to help symbolize differences among groups using a shared letter or number; shared symbol=not sig. different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28F12-2DD6-D847-B48C-D429C2DF3475}"/>
              </a:ext>
            </a:extLst>
          </p:cNvPr>
          <p:cNvSpPr txBox="1"/>
          <p:nvPr/>
        </p:nvSpPr>
        <p:spPr>
          <a:xfrm>
            <a:off x="435123" y="3940076"/>
            <a:ext cx="8153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parasite                     		</a:t>
            </a:r>
            <a:r>
              <a:rPr lang="en-US" sz="1600" dirty="0" err="1"/>
              <a:t>emmean</a:t>
            </a:r>
            <a:r>
              <a:rPr lang="en-US" sz="1600" dirty="0"/>
              <a:t>         SE                </a:t>
            </a:r>
            <a:r>
              <a:rPr lang="en-US" sz="1600" dirty="0" err="1"/>
              <a:t>df</a:t>
            </a:r>
            <a:r>
              <a:rPr lang="en-US" sz="1600" dirty="0"/>
              <a:t>    </a:t>
            </a:r>
            <a:r>
              <a:rPr lang="en-US" sz="1600" dirty="0" err="1"/>
              <a:t>lower.CL</a:t>
            </a:r>
            <a:r>
              <a:rPr lang="en-US" sz="1600" dirty="0"/>
              <a:t>        </a:t>
            </a:r>
            <a:r>
              <a:rPr lang="en-US" sz="1600" dirty="0" err="1"/>
              <a:t>upper.CL</a:t>
            </a:r>
            <a:r>
              <a:rPr lang="en-US" sz="1600" dirty="0"/>
              <a:t>      .group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   0.4822030   0.05688381  36    0.3668373   0.5975687    1 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0.8011541   0.05688381  36    0.6857884   0.9165198       2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1.0763551   0.05688381  36    0.9609894   1.1917208          3  </a:t>
            </a:r>
          </a:p>
          <a:p>
            <a:r>
              <a:rPr lang="en-US" sz="1600" dirty="0"/>
              <a:t> control                                             1.2139088   0.05688381  36    1.0985431   1.3292745          3  </a:t>
            </a:r>
          </a:p>
          <a:p>
            <a:endParaRPr lang="en-US" sz="1600" dirty="0"/>
          </a:p>
          <a:p>
            <a:r>
              <a:rPr lang="en-US" sz="1600" dirty="0"/>
              <a:t>Confidence level used: 0.95 </a:t>
            </a:r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 </a:t>
            </a:r>
          </a:p>
          <a:p>
            <a:r>
              <a:rPr lang="en-US" sz="1600" dirty="0"/>
              <a:t>significance level used: alpha = 0.05 </a:t>
            </a:r>
          </a:p>
        </p:txBody>
      </p:sp>
    </p:spTree>
    <p:extLst>
      <p:ext uri="{BB962C8B-B14F-4D97-AF65-F5344CB8AC3E}">
        <p14:creationId xmlns:p14="http://schemas.microsoft.com/office/powerpoint/2010/main" val="1257481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84C96-013B-9C48-B86C-C10D84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5934"/>
            <a:ext cx="8099809" cy="303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0721C-BC88-5A4E-AC42-7ED0534173CA}"/>
              </a:ext>
            </a:extLst>
          </p:cNvPr>
          <p:cNvSpPr txBox="1"/>
          <p:nvPr/>
        </p:nvSpPr>
        <p:spPr>
          <a:xfrm>
            <a:off x="420541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F7AD-1260-9F47-BEC5-DAC405B86E7E}"/>
              </a:ext>
            </a:extLst>
          </p:cNvPr>
          <p:cNvSpPr txBox="1"/>
          <p:nvPr/>
        </p:nvSpPr>
        <p:spPr>
          <a:xfrm>
            <a:off x="5562600" y="141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D7EF-5253-D941-BB70-1F59044D639C}"/>
              </a:ext>
            </a:extLst>
          </p:cNvPr>
          <p:cNvSpPr txBox="1"/>
          <p:nvPr/>
        </p:nvSpPr>
        <p:spPr>
          <a:xfrm>
            <a:off x="7315200" y="2021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0E624-1B64-0B47-B6F2-0918C8DAB4BE}"/>
              </a:ext>
            </a:extLst>
          </p:cNvPr>
          <p:cNvSpPr txBox="1"/>
          <p:nvPr/>
        </p:nvSpPr>
        <p:spPr>
          <a:xfrm>
            <a:off x="6787662" y="802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B3F-02A1-0148-A22C-29D806A74142}"/>
              </a:ext>
            </a:extLst>
          </p:cNvPr>
          <p:cNvSpPr txBox="1"/>
          <p:nvPr/>
        </p:nvSpPr>
        <p:spPr>
          <a:xfrm>
            <a:off x="228600" y="5027474"/>
            <a:ext cx="8810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reduction in growth rate of </a:t>
            </a:r>
            <a:r>
              <a:rPr lang="en-US" i="1" dirty="0"/>
              <a:t>Daphnia</a:t>
            </a:r>
            <a:r>
              <a:rPr lang="en-US" dirty="0"/>
              <a:t> as a result of parasitism</a:t>
            </a:r>
          </a:p>
          <a:p>
            <a:r>
              <a:rPr lang="en-US" dirty="0"/>
              <a:t>(F</a:t>
            </a:r>
            <a:r>
              <a:rPr lang="en-US" baseline="-25000" dirty="0"/>
              <a:t>3,36</a:t>
            </a:r>
            <a:r>
              <a:rPr lang="en-US" dirty="0"/>
              <a:t> = 32.3, P &lt; 0.001). On a </a:t>
            </a:r>
            <a:r>
              <a:rPr lang="en-US" dirty="0">
                <a:solidFill>
                  <a:srgbClr val="0432FF"/>
                </a:solidFill>
              </a:rPr>
              <a:t>pairwise</a:t>
            </a:r>
            <a:r>
              <a:rPr lang="en-US" dirty="0"/>
              <a:t> basis, </a:t>
            </a:r>
            <a:r>
              <a:rPr lang="en-US" i="1" dirty="0"/>
              <a:t>P. </a:t>
            </a:r>
            <a:r>
              <a:rPr lang="en-US" i="1" dirty="0" err="1"/>
              <a:t>ramosa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M. </a:t>
            </a:r>
            <a:r>
              <a:rPr lang="en-US" i="1" dirty="0" err="1"/>
              <a:t>bicuspidata</a:t>
            </a:r>
            <a:r>
              <a:rPr lang="en-US" i="1" dirty="0"/>
              <a:t> </a:t>
            </a:r>
            <a:r>
              <a:rPr lang="en-US" dirty="0"/>
              <a:t>caused reduced growth relative to non-parasitized individuals (0.73 and 0.41 mm, respectively; P &lt; 0.0001 for both), however, </a:t>
            </a:r>
            <a:r>
              <a:rPr lang="en-US" i="1" dirty="0"/>
              <a:t>P. </a:t>
            </a:r>
            <a:r>
              <a:rPr lang="en-US" i="1" dirty="0" err="1"/>
              <a:t>perplexa</a:t>
            </a:r>
            <a:r>
              <a:rPr lang="en-US" i="1" dirty="0"/>
              <a:t> </a:t>
            </a:r>
            <a:r>
              <a:rPr lang="en-US" dirty="0"/>
              <a:t>did not significantly inhibit growth relative to control individuals (P = 0.33). All three parasitized treatments different from one another (P &lt; 0.01 for each comparison).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13386-B031-7841-B8CC-D926729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" y="3351074"/>
            <a:ext cx="3908852" cy="14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3F7E-86F6-AF4A-9D94-E0908BBC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19" y="3528079"/>
            <a:ext cx="4768850" cy="128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3B634-D082-D84B-A159-D135F49423B3}"/>
              </a:ext>
            </a:extLst>
          </p:cNvPr>
          <p:cNvSpPr txBox="1"/>
          <p:nvPr/>
        </p:nvSpPr>
        <p:spPr>
          <a:xfrm>
            <a:off x="2362200" y="339336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overall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F7D2-D89E-8940-B262-2354383276ED}"/>
              </a:ext>
            </a:extLst>
          </p:cNvPr>
          <p:cNvSpPr txBox="1"/>
          <p:nvPr/>
        </p:nvSpPr>
        <p:spPr>
          <a:xfrm>
            <a:off x="6787662" y="3203095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3059656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330-DF31-E749-9735-775069B6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930"/>
            <a:ext cx="8229600" cy="944562"/>
          </a:xfrm>
        </p:spPr>
        <p:txBody>
          <a:bodyPr/>
          <a:lstStyle/>
          <a:p>
            <a:r>
              <a:rPr lang="en-US" dirty="0"/>
              <a:t>Practice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745E-4C4B-B64C-BD76-80550DDF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743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data=omega3.csv</a:t>
            </a:r>
          </a:p>
          <a:p>
            <a:pPr marL="0" indent="0">
              <a:buNone/>
            </a:pPr>
            <a:r>
              <a:rPr lang="en-US" dirty="0"/>
              <a:t>What is the effect of different </a:t>
            </a:r>
            <a:r>
              <a:rPr lang="en-US" dirty="0">
                <a:solidFill>
                  <a:srgbClr val="0432FF"/>
                </a:solidFill>
              </a:rPr>
              <a:t>sources</a:t>
            </a:r>
            <a:r>
              <a:rPr lang="en-US" dirty="0"/>
              <a:t> of dietary protein on the </a:t>
            </a:r>
            <a:r>
              <a:rPr lang="en-US" dirty="0">
                <a:solidFill>
                  <a:srgbClr val="0432FF"/>
                </a:solidFill>
              </a:rPr>
              <a:t>concentration</a:t>
            </a:r>
            <a:r>
              <a:rPr lang="en-US" dirty="0"/>
              <a:t> of omega-3 fatty acids in the blood? Please report as if this was your research:</a:t>
            </a:r>
          </a:p>
          <a:p>
            <a:pPr lvl="1"/>
            <a:r>
              <a:rPr lang="en-US" dirty="0"/>
              <a:t>visual representation of data (boxplot)</a:t>
            </a:r>
          </a:p>
          <a:p>
            <a:pPr lvl="1"/>
            <a:r>
              <a:rPr lang="en-US" dirty="0"/>
              <a:t>overall effect</a:t>
            </a:r>
          </a:p>
          <a:p>
            <a:pPr lvl="1"/>
            <a:r>
              <a:rPr lang="en-US" dirty="0"/>
              <a:t>pairwise effects</a:t>
            </a:r>
          </a:p>
          <a:p>
            <a:pPr lvl="1"/>
            <a:r>
              <a:rPr lang="en-US" u="sng" dirty="0"/>
              <a:t>Bonus</a:t>
            </a:r>
            <a:r>
              <a:rPr lang="en-US" dirty="0"/>
              <a:t>: bar chart with means +/- SE bars (hint,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632B-8DB9-C74C-87F1-CAF91B48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16" y="4551070"/>
            <a:ext cx="3352800" cy="2230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064E7-0172-0F49-BEFF-B91CDB1C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91100"/>
            <a:ext cx="3581400" cy="179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229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6AD5B-E4E4-2B47-B2D0-329BC8547EF2}"/>
              </a:ext>
            </a:extLst>
          </p:cNvPr>
          <p:cNvSpPr txBox="1"/>
          <p:nvPr/>
        </p:nvSpPr>
        <p:spPr>
          <a:xfrm>
            <a:off x="4038600" y="3657600"/>
            <a:ext cx="4191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Note on good practice: Each plot argument is on a separate line, ending with a +</a:t>
            </a:r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28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3642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Y-Intercept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	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5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</a:t>
            </a:r>
            <a:r>
              <a:rPr lang="en-US" dirty="0" err="1"/>
              <a:t>ggplot</a:t>
            </a:r>
            <a:r>
              <a:rPr lang="en-US" dirty="0"/>
              <a:t>-speak for ‘use a linear-model fitted line, and the standard error of the fit’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21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534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This reads, “Fit a linear model, where we hypothesize that plant growth rate </a:t>
            </a:r>
            <a:r>
              <a:rPr lang="en-US" sz="2400" dirty="0">
                <a:solidFill>
                  <a:srgbClr val="0432FF"/>
                </a:solidFill>
              </a:rPr>
              <a:t>is a function of </a:t>
            </a:r>
            <a:r>
              <a:rPr lang="en-US" sz="2400" dirty="0"/>
              <a:t>soil moisture content, using the variables from the </a:t>
            </a:r>
            <a:r>
              <a:rPr lang="en-US" sz="2400" dirty="0" err="1"/>
              <a:t>plant_gr</a:t>
            </a:r>
            <a:r>
              <a:rPr lang="en-US" sz="2400" dirty="0"/>
              <a:t> data frame.”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 ; more intuitive</a:t>
            </a:r>
          </a:p>
          <a:p>
            <a:r>
              <a:rPr lang="en-US" sz="2400" dirty="0"/>
              <a:t>			model_abc123</a:t>
            </a:r>
          </a:p>
          <a:p>
            <a:r>
              <a:rPr lang="en-US" sz="2400" dirty="0"/>
              <a:t>			figure_abc123</a:t>
            </a:r>
          </a:p>
          <a:p>
            <a:r>
              <a:rPr lang="en-US" sz="2400" dirty="0"/>
              <a:t>			table_abc123</a:t>
            </a:r>
          </a:p>
          <a:p>
            <a:r>
              <a:rPr lang="en-US" sz="2400" dirty="0"/>
              <a:t>			data_abc123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455324" y="1219200"/>
            <a:ext cx="54600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also that response variable specified first, predictor variable second; opposite of ggplot2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1FFA2-293E-E14E-88E4-B7E56FE8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2291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90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9927</TotalTime>
  <Words>2472</Words>
  <Application>Microsoft Macintosh PowerPoint</Application>
  <PresentationFormat>On-screen Show (4:3)</PresentationFormat>
  <Paragraphs>414</Paragraphs>
  <Slides>35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Lucida Grande</vt:lpstr>
      <vt:lpstr>Office Theme</vt:lpstr>
      <vt:lpstr>Equation</vt:lpstr>
      <vt:lpstr>Chapter 5 Linear Models: Regression</vt:lpstr>
      <vt:lpstr>Linear Models</vt:lpstr>
      <vt:lpstr>GLM: Comparing Regression Coefficients</vt:lpstr>
      <vt:lpstr>Linear Models</vt:lpstr>
      <vt:lpstr>PowerPoint Presentation</vt:lpstr>
      <vt:lpstr>Add Model Predictions (Fit-Line) to Figure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Model Interpretation</vt:lpstr>
      <vt:lpstr>PowerPoint Presentation</vt:lpstr>
      <vt:lpstr>Another Example</vt:lpstr>
      <vt:lpstr>r2 = coefficient of determination</vt:lpstr>
      <vt:lpstr>Chapter 5 Linear Models: ANOVA</vt:lpstr>
      <vt:lpstr>One-Way ANOVA</vt:lpstr>
      <vt:lpstr>Daphnia Example</vt:lpstr>
      <vt:lpstr>First plot the data</vt:lpstr>
      <vt:lpstr>PowerPoint Presentation</vt:lpstr>
      <vt:lpstr>Construct Linear Model</vt:lpstr>
      <vt:lpstr>Evaluate the Linear Model</vt:lpstr>
      <vt:lpstr>Null Hypothesis in ANOVA: all the groups come from populations  with the same mean. </vt:lpstr>
      <vt:lpstr>PowerPoint Presentation</vt:lpstr>
      <vt:lpstr>Treatment Contrasts</vt:lpstr>
      <vt:lpstr>Treatment Contrasts</vt:lpstr>
      <vt:lpstr>Recall calculating means with dplyr</vt:lpstr>
      <vt:lpstr>Multiple Contrasts</vt:lpstr>
      <vt:lpstr>Multiple Contrasts</vt:lpstr>
      <vt:lpstr>PowerPoint Presentation</vt:lpstr>
      <vt:lpstr>PowerPoint Presentation</vt:lpstr>
      <vt:lpstr>PowerPoint Presentation</vt:lpstr>
      <vt:lpstr>PowerPoint Presentation</vt:lpstr>
      <vt:lpstr>Practice Example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586</cp:revision>
  <cp:lastPrinted>2018-11-19T21:23:19Z</cp:lastPrinted>
  <dcterms:created xsi:type="dcterms:W3CDTF">2013-09-18T21:00:03Z</dcterms:created>
  <dcterms:modified xsi:type="dcterms:W3CDTF">2020-11-04T21:31:35Z</dcterms:modified>
  <cp:category/>
</cp:coreProperties>
</file>